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notesMasterIdLst>
    <p:notesMasterId r:id="rId14"/>
  </p:notesMasterIdLst>
  <p:handoutMasterIdLst>
    <p:handoutMasterId r:id="rId15"/>
  </p:handoutMasterIdLst>
  <p:sldIdLst>
    <p:sldId id="264" r:id="rId2"/>
    <p:sldId id="273" r:id="rId3"/>
    <p:sldId id="274" r:id="rId4"/>
    <p:sldId id="275" r:id="rId5"/>
    <p:sldId id="281" r:id="rId6"/>
    <p:sldId id="276" r:id="rId7"/>
    <p:sldId id="282" r:id="rId8"/>
    <p:sldId id="285" r:id="rId9"/>
    <p:sldId id="283" r:id="rId10"/>
    <p:sldId id="286" r:id="rId11"/>
    <p:sldId id="287" r:id="rId12"/>
    <p:sldId id="288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99"/>
    <a:srgbClr val="0000FF"/>
    <a:srgbClr val="003300"/>
    <a:srgbClr val="C40C8F"/>
    <a:srgbClr val="CC3300"/>
    <a:srgbClr val="FF00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5332" autoAdjust="0"/>
  </p:normalViewPr>
  <p:slideViewPr>
    <p:cSldViewPr>
      <p:cViewPr varScale="1">
        <p:scale>
          <a:sx n="63" d="100"/>
          <a:sy n="63" d="100"/>
        </p:scale>
        <p:origin x="58" y="5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217692E0-076B-4C1D-B215-0FCBABADFB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1E7FF5D-EFFE-4E6B-8A58-AF22EB6C93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20C5D852-84CF-43B4-8A72-67FBE7598C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2424D686-8502-4EC3-88DE-E7ED63BF898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38E759-9F37-4280-A4B2-B41B093955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CAFFD8F-A85C-4AEB-ACD0-6524EF5CF3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5E8124-899C-4B1D-A807-BC60C16E2D7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22E165D-C1F0-449C-A815-44F7797F6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8EC3A64-EE19-4EA3-8B06-20FC785EEBE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F23D881-1A5F-4C33-B162-27A4D71410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31DF5E4-B8CF-4A69-99D0-CFE9014EF7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389BE8-6BEF-4BF7-98AC-414DCA5936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16174B1-43C1-413F-909A-9C060FFB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3CC6929-05A2-481A-8037-83C0141E5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9B86FFA9-CF60-403D-9509-2A5CDEA79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8727C4-5DF1-4C12-BE49-0C692F8A1A7D}" type="slidenum">
              <a:rPr lang="zh-CN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89BE8-6BEF-4BF7-98AC-414DCA59365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38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0D5FE37F-FB2F-4771-B097-6553DF2E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53BE3E4-7657-423A-9BE4-D013001CC5CA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88A25FD8-CC8F-4844-BD18-7D5B0FF1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902D3EEE-A0A0-44A4-9205-86BEEA30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515CC1B9-C739-4C83-B94A-AAF86E8F1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184C5DA-1011-4EBE-82CC-6F599931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ACDEFD58-8E11-4FDA-8B80-41693DFFE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A317503E-ADEE-40F4-B8B5-20D903EFE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59DF5A78-9B7B-426D-81F4-44A0B46F7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6576584A-D1CD-42EC-981E-402C6221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7FA2A475-E1C3-4743-8E52-EF83C6E7C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5C64853A-BE35-47D9-A7F3-BEF83667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8300D065-26B5-4158-BBDC-5F394D4BD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051527F6-DE7F-42A2-932B-28895FE4C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233CD5AC-FDE7-411C-A364-259F6F2D7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1609AB7F-CEBF-4C25-8C22-11672D63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7657C69F-17F8-4EFB-87FB-CC1D5ACE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6B40831-723F-4336-85BB-D48ADAE1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EC85E960-8CC2-4C64-AA11-77C1BCF4A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F2419438-CF97-4288-B603-52DB5A5F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244F80CB-EF50-4103-A201-62CA98A7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98A2E44B-A1C6-4CF5-A5AD-46211635D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65E81701-D318-4920-B4A1-E5D51E44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1371B603-E2F7-455B-96F1-CC13243C2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EEAFDA1D-3ECD-4903-9EEF-E46D2576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DCF9081A-3508-4E9A-B6B7-3FB40E87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DA7251E-DA79-4E14-A48D-89B0C120D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07FA007A-60DA-4261-B4BA-9C825523A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FB89D85-D5DE-4A82-AE85-A364C50A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84C37A94-F8AF-4713-BFF9-CBF44A4A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2741F3C8-CF44-44DA-851B-3E315306C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1AD9A54-E098-4C6D-97D3-D8F434F5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1BD83BC6-A84D-4F46-9E1D-ACD88A7C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E28551B1-DFA2-4A89-BC00-92B1AF35C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61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5DCC0B1-9AAA-4FBB-9222-E270091F84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827E251-C0EC-48D6-84B4-3AF393D4E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E0784FF1-2646-4907-A181-B9CB543E3D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5C02A-C222-4926-B862-531905DBEA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26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1936CEA-E7C9-4B31-BCBD-D13023EA1C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7ABC34-217D-4D9C-A4F1-0CB15AE97E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4C9D9FD-A9E3-4694-9961-D3CDFCD32A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51A43-CC43-4B68-9DF3-739253156B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15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0F835D-2E84-4C0C-AB13-BC6879F47D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7871FBB-2610-408C-BEA8-05513836C7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113B75E-ED29-4EFB-91E3-CE2BF800F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9AE2B-CCCE-4273-A4D4-334CC0EDF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39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8BD2F7-F1EF-4A93-9329-0521CCCCD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B42CA44-D962-43CF-96DB-711C83D21A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17D026-DECA-4F17-BFA8-DAAC61989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04F5-9E4E-455F-B19D-257A7FBC2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02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4BA45E-21CF-4AE8-9D71-B5F92D3EA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F74C34-B357-49FF-869B-36B8E90928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8B0490-C60D-4BF9-977E-41831B9868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AB354-3672-4ADC-BD69-459FDD2695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90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C7233A-EB05-41F9-85F4-A3F575CA1D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EE9A29-1638-4725-94A0-F447534C33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FACD07F-233D-415A-A9B3-A0EA572A8B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351C6-D97C-4DEE-9A4F-66BDA21D4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3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00F8FB-31A3-45F4-996A-35FF7E5AC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237EEC-DFD0-4822-9D03-3AA065C22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204EF5-EA0E-41AE-BFF6-CE9AA92B3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D8B63-2DB7-46BD-8FD6-6020B5A330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0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7704D5B-CF77-4930-B53B-10B6E26D3B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19A542-54B0-4649-8DB9-4AB564360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A2F76F7-2A99-48B3-8DF2-531374B503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2BE4F-9DBD-4CE6-962C-CF1FAB6CB0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2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58DBC7B-E6A3-4867-9513-EE5C435B64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57E7F60-2C0C-4FC1-A397-9A71E9F3C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CA9617-A07F-4A60-A28C-574A0BFF9F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83915-780D-422B-8817-71AC1A767F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68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DD788F-E4FC-4F8E-880F-E366E1DB1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75A1D43-707F-4A29-9E30-5AD157595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32F74-F4DA-4EBD-9070-E9E50BDCB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4BD4E-42A8-4ED7-A568-539E66242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E47438-C5FA-4D87-B2CC-3F1C9C02C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2CAFEB-1B08-42AC-8184-ACC5BFFBB9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C7C91F-4383-489A-8B8D-990EBA82EC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0380F-A922-46AE-989D-C264928CD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6C994A-951B-46F6-BF37-035D1711F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B4F2D4-1F6C-45F9-9EEB-8DD561746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EDF7260-EF33-497B-B577-60CFA9ADD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963CB-846B-42A1-A041-06884621B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51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2F953205-5B43-4B18-9A01-EC9699354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304760-2876-4674-AD56-F9E6C4882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D25F14F-7F0F-4318-A113-C2DF581E8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5157" name="Rectangle 5">
            <a:extLst>
              <a:ext uri="{FF2B5EF4-FFF2-40B4-BE49-F238E27FC236}">
                <a16:creationId xmlns:a16="http://schemas.microsoft.com/office/drawing/2014/main" id="{DADDB58D-452C-4D0B-84A6-FEC201C3019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8" name="Rectangle 6">
            <a:extLst>
              <a:ext uri="{FF2B5EF4-FFF2-40B4-BE49-F238E27FC236}">
                <a16:creationId xmlns:a16="http://schemas.microsoft.com/office/drawing/2014/main" id="{D964E3E6-8E75-41A5-A76B-7B1E7BCC10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9" name="Rectangle 7">
            <a:extLst>
              <a:ext uri="{FF2B5EF4-FFF2-40B4-BE49-F238E27FC236}">
                <a16:creationId xmlns:a16="http://schemas.microsoft.com/office/drawing/2014/main" id="{FE1226A3-EFD9-4252-97B8-88DD0C2A90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fld id="{B9EADA6A-09DB-4928-B7FE-9F43E9244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FC3F6B2D-84A0-4A43-9234-EDA63FE12C10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26FE00B9-CDCC-493E-A687-0D1E394C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7D4D3588-DA81-4A8D-A3F9-0717B2C7E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C26F370D-28CD-4E69-B70C-140AF564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91E07B3F-28D9-4209-AEE0-5E6921C77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7839DE16-701C-4E54-88BD-0A319DE1C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3E2B6B7F-C4C1-4D23-86B3-717560C2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DBFCE0DE-86BE-41BE-9361-55A7F8563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7BAA2640-6AC7-4A0D-96A4-2B515A4CA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A37C205F-D3E3-44CE-A0DE-24ED963D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68E64B8A-27B4-4E00-8413-6539CFDEA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4A07AE9A-1ACC-41A6-95DE-FA9551E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276DA73A-F455-4AA1-8853-0C2137D5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CA0DF87E-D715-49D4-95DC-8C1725146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6196C195-0570-4507-8BE1-4C4F7526D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4A248188-86FB-48E9-AA9F-6F85BFFF1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29D49F37-DF19-4AC9-A4CF-AF2FEC4CF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354EAC0-9608-4F42-A4EB-3B80AB50F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B14CF823-AFB3-4D9D-820E-DEED2D8F8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8C0D4A71-0F85-46DC-A09E-E4899FA62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D8611E10-4554-4047-8AE2-292DB8961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228F1CF7-484D-47F9-8A98-61FDBB02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77B7870-F53C-49E6-8A48-5B9058B5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B90C3BA9-8F27-488C-902A-7EDE78F5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0F215F35-84FC-4301-BF39-EB916D808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9CBFC69D-7219-40A7-8E4B-466A14AA6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7C40E023-19D9-47DF-851F-925372EA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20F49249-9A41-43B1-8146-E8CB9926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554FBFD8-31F4-4720-B124-5E605F5C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4BD42C68-FD3D-4872-AC3B-6E44064D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5C69F370-C53C-4117-BE42-4761FC047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95A6A15C-9C07-4AEA-BBF6-C6911A35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1" name="Rectangle 164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>
            <a:extLst>
              <a:ext uri="{FF2B5EF4-FFF2-40B4-BE49-F238E27FC236}">
                <a16:creationId xmlns:a16="http://schemas.microsoft.com/office/drawing/2014/main" id="{189A0D5A-D854-46A3-A059-AFDACF4B1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br>
              <a:rPr lang="en-US" altLang="en-US" sz="23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AN TOÀN VÀ BẢO MẬT DỮ LIỆU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TRONG HỆ THỐNG THÔNG TIN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21F96-33C3-65DA-9543-465E256EA986}"/>
              </a:ext>
            </a:extLst>
          </p:cNvPr>
          <p:cNvSpPr txBox="1"/>
          <p:nvPr/>
        </p:nvSpPr>
        <p:spPr>
          <a:xfrm>
            <a:off x="479157" y="2506213"/>
            <a:ext cx="818223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b="0" i="0" dirty="0" err="1">
                <a:effectLst/>
                <a:latin typeface="+mj-lt"/>
                <a:ea typeface="+mn-ea"/>
              </a:rPr>
              <a:t>Mã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hóa</a:t>
            </a:r>
            <a:r>
              <a:rPr lang="en-US" b="0" i="0" dirty="0">
                <a:effectLst/>
                <a:latin typeface="+mj-lt"/>
                <a:ea typeface="+mn-ea"/>
              </a:rPr>
              <a:t> RSA </a:t>
            </a:r>
            <a:r>
              <a:rPr lang="en-US" b="0" i="0" dirty="0" err="1">
                <a:effectLst/>
                <a:latin typeface="+mj-lt"/>
                <a:ea typeface="+mn-ea"/>
              </a:rPr>
              <a:t>trong</a:t>
            </a:r>
            <a:r>
              <a:rPr lang="en-US" b="0" i="0" dirty="0">
                <a:effectLst/>
                <a:latin typeface="+mj-lt"/>
                <a:ea typeface="+mn-ea"/>
              </a:rPr>
              <a:t> tin </a:t>
            </a:r>
            <a:r>
              <a:rPr lang="en-US" b="0" i="0" dirty="0" err="1">
                <a:effectLst/>
                <a:latin typeface="+mj-lt"/>
                <a:ea typeface="+mn-ea"/>
              </a:rPr>
              <a:t>nhắn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văn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bản</a:t>
            </a:r>
            <a:endParaRPr lang="en-US" dirty="0">
              <a:latin typeface="+mj-lt"/>
              <a:ea typeface="+mn-ea"/>
            </a:endParaRPr>
          </a:p>
        </p:txBody>
      </p:sp>
      <p:sp>
        <p:nvSpPr>
          <p:cNvPr id="164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5C104-DBF9-442A-AC0A-567D603C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A5E3F3D-694B-45D9-B97E-96EC8D79C625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j-lt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E7155-7F34-133E-A89E-3B139DAB6E4A}"/>
              </a:ext>
            </a:extLst>
          </p:cNvPr>
          <p:cNvSpPr txBox="1"/>
          <p:nvPr/>
        </p:nvSpPr>
        <p:spPr>
          <a:xfrm>
            <a:off x="914400" y="4075457"/>
            <a:ext cx="4191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latin typeface="+mj-lt"/>
              </a:rPr>
              <a:t>Nhóm</a:t>
            </a:r>
            <a:r>
              <a:rPr lang="en-US" dirty="0">
                <a:latin typeface="+mj-lt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Trần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Nguyên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Lộc</a:t>
            </a:r>
            <a:r>
              <a:rPr lang="en-US" sz="1600" b="0" dirty="0">
                <a:latin typeface="+mj-lt"/>
              </a:rPr>
              <a:t> – 3120410297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</a:rPr>
              <a:t>Võ </a:t>
            </a:r>
            <a:r>
              <a:rPr lang="en-US" sz="1600" b="0" dirty="0" err="1">
                <a:latin typeface="+mj-lt"/>
              </a:rPr>
              <a:t>Đăng</a:t>
            </a:r>
            <a:r>
              <a:rPr lang="en-US" sz="1600" b="0" dirty="0">
                <a:latin typeface="+mj-lt"/>
              </a:rPr>
              <a:t> Quang – 3120410429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Nhật</a:t>
            </a:r>
            <a:r>
              <a:rPr lang="en-US" sz="1600" b="0" dirty="0">
                <a:latin typeface="+mj-lt"/>
              </a:rPr>
              <a:t> Tân – 3120410465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Minh </a:t>
            </a:r>
            <a:r>
              <a:rPr lang="en-US" sz="1600" b="0" dirty="0" err="1">
                <a:latin typeface="+mj-lt"/>
              </a:rPr>
              <a:t>Quân</a:t>
            </a:r>
            <a:r>
              <a:rPr lang="en-US" sz="1600" b="0" dirty="0">
                <a:latin typeface="+mj-lt"/>
              </a:rPr>
              <a:t> – 3120410438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Trịnh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Hùng</a:t>
            </a:r>
            <a:r>
              <a:rPr lang="en-US" sz="1600" b="0" dirty="0">
                <a:latin typeface="+mj-lt"/>
              </a:rPr>
              <a:t> Thái – 3120410471</a:t>
            </a:r>
          </a:p>
        </p:txBody>
      </p:sp>
    </p:spTree>
    <p:extLst>
      <p:ext uri="{BB962C8B-B14F-4D97-AF65-F5344CB8AC3E}">
        <p14:creationId xmlns:p14="http://schemas.microsoft.com/office/powerpoint/2010/main" val="902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E8FE-23EE-C5CB-894D-E810D100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/>
              <a:t>Mô phỏng quá trình mã hóa tin nhắn bằng RSA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9981-68B7-AB44-A700-A05DB93D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1: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đầu</a:t>
            </a:r>
            <a:r>
              <a:rPr lang="en-US" sz="1900" dirty="0"/>
              <a:t> </a:t>
            </a:r>
            <a:r>
              <a:rPr lang="en-US" sz="1900" dirty="0" err="1"/>
              <a:t>vào</a:t>
            </a:r>
            <a:r>
              <a:rPr lang="en-US" sz="1900" dirty="0"/>
              <a:t>, </a:t>
            </a:r>
            <a:r>
              <a:rPr lang="en-US" sz="1900" dirty="0" err="1"/>
              <a:t>yêu</a:t>
            </a:r>
            <a:r>
              <a:rPr lang="en-US" sz="1900" dirty="0"/>
              <a:t> </a:t>
            </a:r>
            <a:r>
              <a:rPr lang="en-US" sz="1900" dirty="0" err="1"/>
              <a:t>cầu</a:t>
            </a:r>
            <a:r>
              <a:rPr lang="en-US" sz="1900" dirty="0"/>
              <a:t> </a:t>
            </a:r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dùng</a:t>
            </a:r>
            <a:r>
              <a:rPr lang="en-US" sz="1900" dirty="0"/>
              <a:t>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cần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 </a:t>
            </a:r>
            <a:r>
              <a:rPr lang="en-US" sz="1900" dirty="0" err="1"/>
              <a:t>hóa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2: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đối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RSA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3: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 </a:t>
            </a:r>
            <a:r>
              <a:rPr lang="en-US" sz="1900" dirty="0" err="1"/>
              <a:t>và</a:t>
            </a:r>
            <a:r>
              <a:rPr lang="en-US" sz="1900" dirty="0"/>
              <a:t> q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4: </a:t>
            </a:r>
            <a:r>
              <a:rPr lang="vi-VN" sz="1900" dirty="0"/>
              <a:t>Mã hóa thông điệp của đối tượng RSA</a:t>
            </a:r>
            <a:r>
              <a:rPr lang="en-US" sz="1900" dirty="0"/>
              <a:t> đ</a:t>
            </a:r>
            <a:r>
              <a:rPr lang="vi-VN" sz="1900" dirty="0"/>
              <a:t>ầu ra là chuỗi số nguyên đã được mã hóa.</a:t>
            </a:r>
            <a:endParaRPr lang="en-US" sz="1900" dirty="0"/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5: </a:t>
            </a:r>
            <a:r>
              <a:rPr lang="vi-VN" sz="1900" dirty="0"/>
              <a:t>Giải mã chuỗi số nguyên đã được mã hóa của đối tượng RSA. Đầu ra là thông điệp đã được giải mã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6: In </a:t>
            </a:r>
            <a:r>
              <a:rPr lang="en-US" sz="1900" dirty="0" err="1"/>
              <a:t>ra</a:t>
            </a:r>
            <a:r>
              <a:rPr lang="en-US" sz="1900" dirty="0"/>
              <a:t> </a:t>
            </a:r>
            <a:r>
              <a:rPr lang="en-US" sz="1900" dirty="0" err="1"/>
              <a:t>màn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giá</a:t>
            </a:r>
            <a:r>
              <a:rPr lang="en-US" sz="1900" dirty="0"/>
              <a:t> </a:t>
            </a:r>
            <a:r>
              <a:rPr lang="en-US" sz="1900" dirty="0" err="1"/>
              <a:t>trị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p, q, e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công</a:t>
            </a:r>
            <a:r>
              <a:rPr lang="en-US" sz="1900" dirty="0"/>
              <a:t> </a:t>
            </a:r>
            <a:r>
              <a:rPr lang="en-US" sz="1900" dirty="0" err="1"/>
              <a:t>khai</a:t>
            </a:r>
            <a:r>
              <a:rPr lang="en-US" sz="1900" dirty="0"/>
              <a:t>, d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riêng</a:t>
            </a:r>
            <a:r>
              <a:rPr lang="en-US" sz="1900" dirty="0"/>
              <a:t> </a:t>
            </a:r>
            <a:r>
              <a:rPr lang="en-US" sz="1900" dirty="0" err="1"/>
              <a:t>tư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n.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7: I</a:t>
            </a:r>
            <a:r>
              <a:rPr lang="vi-VN" sz="1900" dirty="0"/>
              <a:t>n ra màn hình chuỗi số nguyên đã được mã hóa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đã</a:t>
            </a:r>
            <a:r>
              <a:rPr lang="en-US" sz="1900" dirty="0"/>
              <a:t> </a:t>
            </a:r>
            <a:r>
              <a:rPr lang="en-US" sz="1900" dirty="0" err="1"/>
              <a:t>được</a:t>
            </a:r>
            <a:r>
              <a:rPr lang="en-US" sz="1900" dirty="0"/>
              <a:t> </a:t>
            </a:r>
            <a:r>
              <a:rPr lang="en-US" sz="1900" dirty="0" err="1"/>
              <a:t>giải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AB46B-2DB5-CFE6-2B17-97A632BC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0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DD97C-0EF9-1BDC-D58F-B1EABFBE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80" y="228600"/>
            <a:ext cx="2831885" cy="4535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ảnh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mô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phỏng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B332B2-6688-F66C-1529-ED524B83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09" y="897947"/>
            <a:ext cx="5223049" cy="552261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4035-DA6A-BBDF-3411-90D84954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334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1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AD9-C559-B52C-C1E5-579FE831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43" y="1321056"/>
            <a:ext cx="8013114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500" kern="1200" dirty="0">
                <a:latin typeface="+mj-lt"/>
                <a:ea typeface="+mj-ea"/>
                <a:cs typeface="+mj-cs"/>
              </a:rPr>
              <a:t>Xin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cảm</a:t>
            </a:r>
            <a:r>
              <a:rPr lang="en-US" sz="45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ơn</a:t>
            </a:r>
            <a:endParaRPr lang="en-US" sz="45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5" y="4001437"/>
            <a:ext cx="3655725" cy="2057400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24960-6733-1D1D-B014-4FB93D92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787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51F1-F27B-4907-8FE8-016C15FA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4523631" cy="411917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+mj-lt"/>
              </a:rPr>
              <a:t>1. </a:t>
            </a:r>
            <a:r>
              <a:rPr lang="en-US" sz="1600" dirty="0" err="1">
                <a:latin typeface="+mj-lt"/>
              </a:rPr>
              <a:t>Giới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chung</a:t>
            </a:r>
            <a:endParaRPr lang="en-US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Năm 1978, R.L.Rivest, A.Shamir và L.Adleman đã đề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xuất hệ thống mã hóa khóa công cộng RSA (hay còn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được gọi là “hệ thống MIT”).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Trong phương pháp này, tất cả các phép tính đều được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thực hiện trên </a:t>
            </a:r>
            <a:r>
              <a:rPr lang="vi-VN" sz="1600" i="1" dirty="0">
                <a:effectLst/>
                <a:latin typeface="+mj-lt"/>
              </a:rPr>
              <a:t>Zn </a:t>
            </a:r>
            <a:r>
              <a:rPr lang="vi-VN" sz="1600" dirty="0">
                <a:effectLst/>
                <a:latin typeface="+mj-lt"/>
              </a:rPr>
              <a:t>với </a:t>
            </a:r>
            <a:r>
              <a:rPr lang="vi-VN" sz="1600" i="1" dirty="0">
                <a:effectLst/>
                <a:latin typeface="+mj-lt"/>
              </a:rPr>
              <a:t>n </a:t>
            </a:r>
            <a:r>
              <a:rPr lang="vi-VN" sz="1600" dirty="0">
                <a:effectLst/>
                <a:latin typeface="+mj-lt"/>
              </a:rPr>
              <a:t>là tích của hai số nguyên tố lẻ </a:t>
            </a:r>
            <a:r>
              <a:rPr lang="vi-VN" sz="1600" i="1" dirty="0">
                <a:effectLst/>
                <a:latin typeface="+mj-lt"/>
              </a:rPr>
              <a:t>p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và </a:t>
            </a:r>
            <a:r>
              <a:rPr lang="vi-VN" sz="1600" i="1" dirty="0">
                <a:effectLst/>
                <a:latin typeface="+mj-lt"/>
              </a:rPr>
              <a:t>q </a:t>
            </a:r>
            <a:r>
              <a:rPr lang="vi-VN" sz="1600" dirty="0">
                <a:effectLst/>
                <a:latin typeface="+mj-lt"/>
              </a:rPr>
              <a:t>khác nhau.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Khi đó, ta có </a:t>
            </a:r>
            <a:r>
              <a:rPr lang="vi-VN" sz="1600" i="1" dirty="0">
                <a:effectLst/>
                <a:latin typeface="+mj-lt"/>
              </a:rPr>
              <a:t></a:t>
            </a:r>
            <a:r>
              <a:rPr lang="vi-VN" sz="1600" dirty="0">
                <a:effectLst/>
                <a:latin typeface="+mj-lt"/>
              </a:rPr>
              <a:t>(</a:t>
            </a:r>
            <a:r>
              <a:rPr lang="vi-VN" sz="1600" i="1" dirty="0">
                <a:effectLst/>
                <a:latin typeface="+mj-lt"/>
              </a:rPr>
              <a:t>n</a:t>
            </a:r>
            <a:r>
              <a:rPr lang="vi-VN" sz="1600" dirty="0">
                <a:effectLst/>
                <a:latin typeface="+mj-lt"/>
              </a:rPr>
              <a:t>) = (</a:t>
            </a:r>
            <a:r>
              <a:rPr lang="vi-VN" sz="1600" i="1" dirty="0">
                <a:effectLst/>
                <a:latin typeface="+mj-lt"/>
              </a:rPr>
              <a:t>p</a:t>
            </a:r>
            <a:r>
              <a:rPr lang="vi-VN" sz="1600" dirty="0">
                <a:effectLst/>
                <a:latin typeface="+mj-lt"/>
              </a:rPr>
              <a:t>–1) (</a:t>
            </a:r>
            <a:r>
              <a:rPr lang="vi-VN" sz="1600" i="1" dirty="0">
                <a:effectLst/>
                <a:latin typeface="+mj-lt"/>
              </a:rPr>
              <a:t>q</a:t>
            </a:r>
            <a:r>
              <a:rPr lang="vi-VN" sz="1600" dirty="0">
                <a:effectLst/>
                <a:latin typeface="+mj-lt"/>
              </a:rPr>
              <a:t>–1) </a:t>
            </a:r>
            <a:endParaRPr lang="en-US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359BB-AD80-4130-867B-87971F36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latin typeface="+mj-lt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altLang="zh-CN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3893-3B08-5DC0-0C74-0598A100C448}"/>
              </a:ext>
            </a:extLst>
          </p:cNvPr>
          <p:cNvSpPr txBox="1"/>
          <p:nvPr/>
        </p:nvSpPr>
        <p:spPr>
          <a:xfrm>
            <a:off x="2309041" y="694443"/>
            <a:ext cx="45236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400" b="1" dirty="0">
                <a:latin typeface="+mj-lt"/>
              </a:rPr>
              <a:t>THUẬT TOÁN MÃ HÓA</a:t>
            </a:r>
            <a:r>
              <a:rPr lang="vi-VN" sz="2400" b="1" dirty="0">
                <a:latin typeface="+mj-lt"/>
              </a:rPr>
              <a:t> RSA</a:t>
            </a:r>
            <a:endParaRPr lang="en-US" sz="2400" dirty="0">
              <a:latin typeface="+mj-lt"/>
            </a:endParaRPr>
          </a:p>
        </p:txBody>
      </p:sp>
      <p:pic>
        <p:nvPicPr>
          <p:cNvPr id="1026" name="Picture 2" descr="RSA là gì? Cách thức hoạt động của RSA trong chữ ký số">
            <a:extLst>
              <a:ext uri="{FF2B5EF4-FFF2-40B4-BE49-F238E27FC236}">
                <a16:creationId xmlns:a16="http://schemas.microsoft.com/office/drawing/2014/main" id="{63313832-B76E-95C2-47F6-B7C428D1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22" y="2513892"/>
            <a:ext cx="3304580" cy="23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7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BE0A02-3EA0-BAEE-0F4A-36E40EC38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>
                <a:solidFill>
                  <a:srgbClr val="FFFFFF"/>
                </a:solidFill>
              </a:rPr>
              <a:t>THUẬT TOÁN MÃ HÓA</a:t>
            </a:r>
            <a:r>
              <a:rPr lang="vi-VN" b="1" dirty="0">
                <a:solidFill>
                  <a:srgbClr val="FFFFFF"/>
                </a:solidFill>
              </a:rPr>
              <a:t> RSA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2BCB-3368-3086-A9F1-64E3E259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RSA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5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: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4C7CC-EC87-8DA1-5B95-F06E214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6173" y="6356350"/>
            <a:ext cx="13591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3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710-6EB7-78CB-0452-4AAFD382D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7803" y="755312"/>
            <a:ext cx="5924550" cy="5334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3000" b="1" dirty="0"/>
              <a:t>THUẬT TOÁN MÃ HÓA</a:t>
            </a:r>
            <a:r>
              <a:rPr lang="vi-VN" sz="3000" b="1" dirty="0"/>
              <a:t> RSA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2DEF-91AE-C90E-BA1C-5B8E4002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4" y="2194102"/>
            <a:ext cx="3315626" cy="39085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None/>
            </a:pPr>
            <a:r>
              <a:rPr lang="en-US" sz="1700" dirty="0"/>
              <a:t>2. </a:t>
            </a:r>
            <a:r>
              <a:rPr lang="en-US" sz="1700" dirty="0" err="1"/>
              <a:t>Mô</a:t>
            </a:r>
            <a:r>
              <a:rPr lang="en-US" sz="1700" dirty="0"/>
              <a:t> </a:t>
            </a:r>
            <a:r>
              <a:rPr lang="en-US" sz="1700" dirty="0" err="1"/>
              <a:t>tả</a:t>
            </a:r>
            <a:r>
              <a:rPr lang="en-US" sz="1700" dirty="0"/>
              <a:t> </a:t>
            </a:r>
            <a:r>
              <a:rPr lang="en-US" sz="1700" dirty="0" err="1"/>
              <a:t>hoạt</a:t>
            </a:r>
            <a:r>
              <a:rPr lang="en-US" sz="1700" dirty="0"/>
              <a:t> </a:t>
            </a:r>
            <a:r>
              <a:rPr lang="en-US" sz="1700" dirty="0" err="1"/>
              <a:t>động</a:t>
            </a:r>
            <a:r>
              <a:rPr lang="en-US" sz="17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 err="1"/>
              <a:t>Thuật</a:t>
            </a:r>
            <a:r>
              <a:rPr lang="en-US" sz="1700" dirty="0"/>
              <a:t> </a:t>
            </a:r>
            <a:r>
              <a:rPr lang="en-US" sz="1700" dirty="0" err="1"/>
              <a:t>toán</a:t>
            </a:r>
            <a:r>
              <a:rPr lang="en-US" sz="1700" dirty="0"/>
              <a:t> RSA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hai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(Public key):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bố</a:t>
            </a:r>
            <a:r>
              <a:rPr lang="en-US" sz="1700" dirty="0"/>
              <a:t> </a:t>
            </a:r>
            <a:r>
              <a:rPr lang="en-US" sz="1700" dirty="0" err="1"/>
              <a:t>rộng</a:t>
            </a:r>
            <a:r>
              <a:rPr lang="en-US" sz="1700" dirty="0"/>
              <a:t> </a:t>
            </a:r>
            <a:r>
              <a:rPr lang="en-US" sz="1700" dirty="0" err="1"/>
              <a:t>rãi</a:t>
            </a:r>
            <a:r>
              <a:rPr lang="en-US" sz="1700" dirty="0"/>
              <a:t>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mội</a:t>
            </a:r>
            <a:r>
              <a:rPr lang="en-US" sz="1700" dirty="0"/>
              <a:t> </a:t>
            </a:r>
            <a:r>
              <a:rPr lang="en-US" sz="1700" dirty="0" err="1"/>
              <a:t>người</a:t>
            </a:r>
            <a:r>
              <a:rPr lang="en-US" sz="1700" dirty="0"/>
              <a:t> </a:t>
            </a:r>
            <a:r>
              <a:rPr lang="en-US" sz="1700" dirty="0" err="1"/>
              <a:t>và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để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(Private key): </a:t>
            </a:r>
            <a:r>
              <a:rPr lang="en-US" sz="1700" dirty="0" err="1"/>
              <a:t>Những</a:t>
            </a:r>
            <a:r>
              <a:rPr lang="en-US" sz="1700" dirty="0"/>
              <a:t> </a:t>
            </a:r>
            <a:r>
              <a:rPr lang="en-US" sz="1700" dirty="0" err="1"/>
              <a:t>thông</a:t>
            </a:r>
            <a:r>
              <a:rPr lang="en-US" sz="1700" dirty="0"/>
              <a:t> tin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</a:t>
            </a:r>
            <a:r>
              <a:rPr lang="en-US" sz="1700" dirty="0" err="1"/>
              <a:t>chỉ</a:t>
            </a:r>
            <a:r>
              <a:rPr lang="en-US" sz="1700" dirty="0"/>
              <a:t>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thể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giải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</a:t>
            </a:r>
            <a:r>
              <a:rPr lang="en-US" sz="1700" dirty="0" err="1"/>
              <a:t>tương</a:t>
            </a:r>
            <a:r>
              <a:rPr lang="en-US" sz="1700" dirty="0"/>
              <a:t> </a:t>
            </a:r>
            <a:r>
              <a:rPr lang="en-US" sz="1700" dirty="0" err="1"/>
              <a:t>ứng</a:t>
            </a:r>
            <a:endParaRPr lang="en-US" sz="1700" dirty="0"/>
          </a:p>
        </p:txBody>
      </p:sp>
      <p:pic>
        <p:nvPicPr>
          <p:cNvPr id="2050" name="Picture 2" descr="Mật mã khóa công khai và chữ ký số | TIGO Software Solutions">
            <a:extLst>
              <a:ext uri="{FF2B5EF4-FFF2-40B4-BE49-F238E27FC236}">
                <a16:creationId xmlns:a16="http://schemas.microsoft.com/office/drawing/2014/main" id="{206ACA22-C893-EFE7-6883-8D77FA25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4092" y="2102128"/>
            <a:ext cx="4616356" cy="26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9444-0D89-4F35-BDB2-50242893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altLang="zh-CN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2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21D8F-77B6-3F2E-C5A2-0F5FF560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4300" b="1" dirty="0"/>
              <a:t>Thuật toán sinh khóa cho chữ ký RSA</a:t>
            </a:r>
            <a:endParaRPr lang="en-US" sz="43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vi-VN" sz="1900" dirty="0"/>
                  <a:t>(do bên A thự</a:t>
                </a:r>
                <a:r>
                  <a:rPr lang="en-US" sz="1900" dirty="0"/>
                  <a:t>c</a:t>
                </a:r>
                <a:r>
                  <a:rPr lang="vi-VN" sz="1900" dirty="0"/>
                  <a:t> hiện)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Sinh hai số nguyên tố lớn p và q có giá trị xấp xỉ nhau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Tính </a:t>
                </a:r>
                <a:r>
                  <a:rPr lang="vi-VN" sz="1900" i="1" dirty="0"/>
                  <a:t>n = p.q </a:t>
                </a:r>
                <a:r>
                  <a:rPr lang="vi-VN" sz="1900" dirty="0"/>
                  <a:t>và </a:t>
                </a:r>
                <a14:m>
                  <m:oMath xmlns:m="http://schemas.openxmlformats.org/officeDocument/2006/math"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90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Chọn một số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, </a:t>
                </a:r>
              </a:p>
              <a:p>
                <a:pPr marL="349250" lvl="1" indent="0">
                  <a:buNone/>
                  <a:defRPr/>
                </a:pPr>
                <a:r>
                  <a:rPr lang="en-US" sz="1900" dirty="0"/>
                  <a:t>	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:r>
                  <a:rPr lang="en-US" sz="1900" i="1" dirty="0" err="1"/>
                  <a:t>gcd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)=1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Sử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dụng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thuật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toán</a:t>
                </a:r>
                <a:r>
                  <a:rPr lang="en-US" sz="1900" dirty="0"/>
                  <a:t> Euclide </a:t>
                </a:r>
                <a:r>
                  <a:rPr lang="en-US" sz="1900" dirty="0" err="1"/>
                  <a:t>mở</a:t>
                </a:r>
                <a:r>
                  <a:rPr lang="en-US" sz="1900" dirty="0"/>
                  <a:t> </a:t>
                </a:r>
                <a:r>
                  <a:rPr lang="en-US" sz="1900" dirty="0" err="1"/>
                  <a:t>rộng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để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tính</a:t>
                </a:r>
                <a:r>
                  <a:rPr lang="en-US" sz="1900" dirty="0"/>
                  <a:t> </a:t>
                </a:r>
                <a:r>
                  <a:rPr lang="en-US" sz="1900" dirty="0" err="1"/>
                  <a:t>số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.</a:t>
                </a:r>
                <a:r>
                  <a:rPr lang="vi-VN" sz="19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1(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kiểm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</a:t>
                </a:r>
                <a:r>
                  <a:rPr lang="en-US" sz="1900" i="1" dirty="0"/>
                  <a:t>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b="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ký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 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)</a:t>
                </a:r>
                <a:endParaRPr lang="vi-VN" sz="19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  <a:blipFill>
                <a:blip r:embed="rId2"/>
                <a:stretch>
                  <a:fillRect l="-696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48DE-50F9-2A4F-71C2-69B818A3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73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9241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20AF01B-D099-4710-BF18-E2832A9B6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2679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34AA4-0A07-8FA2-291D-EB2BF7E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48" y="1"/>
            <a:ext cx="7793252" cy="1347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diễn</a:t>
            </a:r>
            <a:r>
              <a:rPr lang="en-US" sz="3000" dirty="0"/>
              <a:t> </a:t>
            </a:r>
            <a:r>
              <a:rPr lang="en-US" sz="3000" dirty="0" err="1"/>
              <a:t>thuật</a:t>
            </a:r>
            <a:r>
              <a:rPr lang="en-US" sz="3000" dirty="0"/>
              <a:t> </a:t>
            </a:r>
            <a:r>
              <a:rPr lang="en-US" sz="3000" dirty="0" err="1"/>
              <a:t>toán</a:t>
            </a:r>
            <a:r>
              <a:rPr lang="en-US" sz="3000" dirty="0"/>
              <a:t> </a:t>
            </a:r>
            <a:r>
              <a:rPr lang="en-US" sz="3000" dirty="0" err="1"/>
              <a:t>mã</a:t>
            </a:r>
            <a:r>
              <a:rPr lang="en-US" sz="3000" dirty="0"/>
              <a:t> </a:t>
            </a:r>
            <a:r>
              <a:rPr lang="en-US" sz="3000" dirty="0" err="1"/>
              <a:t>hóa</a:t>
            </a:r>
            <a:r>
              <a:rPr lang="en-US" sz="3000" dirty="0"/>
              <a:t> RSA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9601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432C3-7CA2-AF66-AE58-3937DEED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93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302816-F3B6-6E8E-808A-C4B5F9F62BCF}"/>
              </a:ext>
            </a:extLst>
          </p:cNvPr>
          <p:cNvSpPr/>
          <p:nvPr/>
        </p:nvSpPr>
        <p:spPr bwMode="auto">
          <a:xfrm>
            <a:off x="1066800" y="1417637"/>
            <a:ext cx="1981200" cy="6047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nguyên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507F36-B7AB-4EA1-D9F9-D33342177846}"/>
              </a:ext>
            </a:extLst>
          </p:cNvPr>
          <p:cNvSpPr/>
          <p:nvPr/>
        </p:nvSpPr>
        <p:spPr bwMode="auto">
          <a:xfrm>
            <a:off x="1272540" y="2395886"/>
            <a:ext cx="1584960" cy="4535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 = p*d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32A4B3-62C8-66C1-E519-8B9D089E9E9E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 bwMode="auto">
          <a:xfrm>
            <a:off x="2057400" y="2022414"/>
            <a:ext cx="7620" cy="373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B1FA2E9-DF10-2A9F-BD43-65868F63FB7B}"/>
              </a:ext>
            </a:extLst>
          </p:cNvPr>
          <p:cNvSpPr/>
          <p:nvPr/>
        </p:nvSpPr>
        <p:spPr bwMode="auto">
          <a:xfrm>
            <a:off x="876300" y="3228316"/>
            <a:ext cx="2377440" cy="4535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Cyrl-A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(n) = (p-1)(q-1)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23CDD-D197-BB1F-728D-7154EC170FE7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 bwMode="auto">
          <a:xfrm>
            <a:off x="2065020" y="2849469"/>
            <a:ext cx="0" cy="37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1A57625-94B6-7411-34ED-355C72F41F4A}"/>
              </a:ext>
            </a:extLst>
          </p:cNvPr>
          <p:cNvSpPr/>
          <p:nvPr/>
        </p:nvSpPr>
        <p:spPr bwMode="auto">
          <a:xfrm>
            <a:off x="387302" y="4119594"/>
            <a:ext cx="3340195" cy="8379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khóa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khai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(1&lt;e&lt;</a:t>
            </a:r>
            <a:r>
              <a:rPr kumimoji="0" lang="az-Cyrl-A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 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(n))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thỏa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gcd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(e, </a:t>
            </a:r>
            <a:r>
              <a:rPr kumimoji="0" lang="az-Cyrl-A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TXingkai" panose="020B0503020204020204" pitchFamily="2" charset="-122"/>
              </a:rPr>
              <a:t>(n)) =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0BFDD1B-7F7A-DEC3-8A3C-46FF17F326F7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 bwMode="auto">
          <a:xfrm flipH="1">
            <a:off x="2057400" y="3681899"/>
            <a:ext cx="7620" cy="437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0854F83-EF66-58D4-3BDC-3BEB76345850}"/>
                  </a:ext>
                </a:extLst>
              </p:cNvPr>
              <p:cNvSpPr/>
              <p:nvPr/>
            </p:nvSpPr>
            <p:spPr bwMode="auto">
              <a:xfrm>
                <a:off x="6019800" y="4278596"/>
                <a:ext cx="1981200" cy="45358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</a:t>
                </a: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p>
                    <m: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0854F83-EF66-58D4-3BDC-3BEB76345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0" y="4278596"/>
                <a:ext cx="1981200" cy="453583"/>
              </a:xfrm>
              <a:prstGeom prst="rect">
                <a:avLst/>
              </a:prstGeom>
              <a:blipFill>
                <a:blip r:embed="rId2"/>
                <a:stretch>
                  <a:fillRect l="-1529" t="-2632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A7EB206-B9C6-7EDD-1478-6150730E001F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 bwMode="auto">
          <a:xfrm flipV="1">
            <a:off x="3727497" y="4505388"/>
            <a:ext cx="2292303" cy="33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94CA57-B103-479F-FBB9-F59E796974A6}"/>
              </a:ext>
            </a:extLst>
          </p:cNvPr>
          <p:cNvSpPr txBox="1"/>
          <p:nvPr/>
        </p:nvSpPr>
        <p:spPr>
          <a:xfrm>
            <a:off x="4539895" y="4163790"/>
            <a:ext cx="25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848B1B-093C-AE00-6681-3DA96365B01D}"/>
                  </a:ext>
                </a:extLst>
              </p:cNvPr>
              <p:cNvSpPr/>
              <p:nvPr/>
            </p:nvSpPr>
            <p:spPr bwMode="auto">
              <a:xfrm>
                <a:off x="6019800" y="5348179"/>
                <a:ext cx="1981200" cy="45358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m</a:t>
                </a: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848B1B-093C-AE00-6681-3DA96365B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0" y="5348179"/>
                <a:ext cx="1981200" cy="453583"/>
              </a:xfrm>
              <a:prstGeom prst="rect">
                <a:avLst/>
              </a:prstGeom>
              <a:blipFill>
                <a:blip r:embed="rId3"/>
                <a:stretch>
                  <a:fillRect l="-1529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FFE4492-6557-BC61-113C-B6D12F0D7A13}"/>
                  </a:ext>
                </a:extLst>
              </p:cNvPr>
              <p:cNvSpPr/>
              <p:nvPr/>
            </p:nvSpPr>
            <p:spPr bwMode="auto">
              <a:xfrm>
                <a:off x="975360" y="5279081"/>
                <a:ext cx="2179320" cy="5928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Chọn </a:t>
                </a:r>
                <a:r>
                  <a:rPr kumimoji="0" 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khóa</a:t>
                </a: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riêng</a:t>
                </a: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d</a:t>
                </a: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FFE4492-6557-BC61-113C-B6D12F0D7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5360" y="5279081"/>
                <a:ext cx="2179320" cy="592892"/>
              </a:xfrm>
              <a:prstGeom prst="rect">
                <a:avLst/>
              </a:prstGeom>
              <a:blipFill>
                <a:blip r:embed="rId4"/>
                <a:stretch>
                  <a:fillRect l="-1111" t="-2020" b="-10101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010DAC8-8D7B-DF14-9E51-C312A44A391E}"/>
              </a:ext>
            </a:extLst>
          </p:cNvPr>
          <p:cNvCxnSpPr>
            <a:cxnSpLocks/>
            <a:stCxn id="67" idx="2"/>
            <a:endCxn id="73" idx="0"/>
          </p:cNvCxnSpPr>
          <p:nvPr/>
        </p:nvCxnSpPr>
        <p:spPr bwMode="auto">
          <a:xfrm>
            <a:off x="2057400" y="4957526"/>
            <a:ext cx="7620" cy="321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34DD22E-DC1D-C814-EDD1-8C3CC054D8BE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 bwMode="auto">
          <a:xfrm flipV="1">
            <a:off x="3154680" y="5574971"/>
            <a:ext cx="2865120" cy="5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F8ED1A-0587-CD02-73AF-4529B472FBC9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 bwMode="auto">
          <a:xfrm>
            <a:off x="7010400" y="4732179"/>
            <a:ext cx="0" cy="61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B606236-D861-469B-DA6E-7FCB4E1185E5}"/>
              </a:ext>
            </a:extLst>
          </p:cNvPr>
          <p:cNvSpPr/>
          <p:nvPr/>
        </p:nvSpPr>
        <p:spPr bwMode="auto">
          <a:xfrm>
            <a:off x="6286500" y="3455108"/>
            <a:ext cx="1447800" cy="4719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rõ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507076-80B0-F781-C971-37D115CADFEA}"/>
              </a:ext>
            </a:extLst>
          </p:cNvPr>
          <p:cNvCxnSpPr>
            <a:cxnSpLocks/>
            <a:stCxn id="78" idx="4"/>
            <a:endCxn id="69" idx="0"/>
          </p:cNvCxnSpPr>
          <p:nvPr/>
        </p:nvCxnSpPr>
        <p:spPr bwMode="auto">
          <a:xfrm>
            <a:off x="7010400" y="3927080"/>
            <a:ext cx="0" cy="351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6EF39A0-D99A-1650-2B9F-87D0369881EC}"/>
              </a:ext>
            </a:extLst>
          </p:cNvPr>
          <p:cNvCxnSpPr>
            <a:cxnSpLocks/>
            <a:stCxn id="72" idx="2"/>
            <a:endCxn id="81" idx="0"/>
          </p:cNvCxnSpPr>
          <p:nvPr/>
        </p:nvCxnSpPr>
        <p:spPr bwMode="auto">
          <a:xfrm>
            <a:off x="7010400" y="5801762"/>
            <a:ext cx="0" cy="351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5AECFC8D-6F24-BDF4-216C-3DC47B7510A6}"/>
              </a:ext>
            </a:extLst>
          </p:cNvPr>
          <p:cNvSpPr/>
          <p:nvPr/>
        </p:nvSpPr>
        <p:spPr bwMode="auto">
          <a:xfrm>
            <a:off x="6019800" y="6153278"/>
            <a:ext cx="1981200" cy="4719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rõ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6F61F76-AB8D-6AE6-521C-078C90D80F13}"/>
              </a:ext>
            </a:extLst>
          </p:cNvPr>
          <p:cNvSpPr/>
          <p:nvPr/>
        </p:nvSpPr>
        <p:spPr bwMode="auto">
          <a:xfrm>
            <a:off x="7089396" y="4826324"/>
            <a:ext cx="1591031" cy="4719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mã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E9F618-362A-A813-1647-E3D65B9A6425}"/>
              </a:ext>
            </a:extLst>
          </p:cNvPr>
          <p:cNvSpPr txBox="1"/>
          <p:nvPr/>
        </p:nvSpPr>
        <p:spPr>
          <a:xfrm>
            <a:off x="4325002" y="5279081"/>
            <a:ext cx="25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4350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1278"/>
            <a:ext cx="7527798" cy="113948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300" b="1" dirty="0"/>
              <a:t>Thuật toán</a:t>
            </a:r>
            <a:r>
              <a:rPr lang="en-US" sz="3300" b="1" dirty="0"/>
              <a:t>: </a:t>
            </a:r>
            <a:r>
              <a:rPr lang="en-US" sz="3300" b="1" dirty="0" err="1"/>
              <a:t>Ký</a:t>
            </a:r>
            <a:r>
              <a:rPr lang="en-US" sz="3300" b="1" dirty="0"/>
              <a:t> </a:t>
            </a:r>
            <a:r>
              <a:rPr lang="en-US" sz="3300" b="1" dirty="0" err="1"/>
              <a:t>và</a:t>
            </a:r>
            <a:r>
              <a:rPr lang="en-US" sz="3300" b="1" dirty="0"/>
              <a:t> </a:t>
            </a:r>
            <a:r>
              <a:rPr lang="en-US" sz="3300" b="1" dirty="0" err="1"/>
              <a:t>kiểm</a:t>
            </a:r>
            <a:r>
              <a:rPr lang="en-US" sz="3300" b="1" dirty="0"/>
              <a:t> </a:t>
            </a:r>
            <a:r>
              <a:rPr lang="en-US" sz="3300" b="1" dirty="0" err="1"/>
              <a:t>thử</a:t>
            </a:r>
            <a:r>
              <a:rPr lang="en-US" sz="3300" b="1" dirty="0"/>
              <a:t> RSA</a:t>
            </a:r>
            <a:endParaRPr lang="en-US" sz="3300" dirty="0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Ký</a:t>
                </a:r>
                <a:r>
                  <a:rPr lang="en-US" sz="1600" dirty="0"/>
                  <a:t>: do </a:t>
                </a:r>
                <a:r>
                  <a:rPr lang="en-US" sz="1600" dirty="0" err="1"/>
                  <a:t>người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thực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hiện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Sử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dụng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khóa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) </a:t>
                </a:r>
                <a:r>
                  <a:rPr lang="en-US" sz="1600" dirty="0" err="1"/>
                  <a:t>theo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thuật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toán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trên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Chọn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một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bản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thông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điệp</a:t>
                </a:r>
                <a:r>
                  <a:rPr lang="en-US" sz="1600" dirty="0"/>
                  <a:t> m, </a:t>
                </a:r>
                <a:r>
                  <a:rPr lang="en-US" sz="1600" dirty="0" err="1"/>
                  <a:t>trong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[1, n-1]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Tính</a:t>
                </a:r>
                <a:r>
                  <a:rPr lang="en-US" sz="1600" dirty="0"/>
                  <a:t>: 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 mod n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Nhận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được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chữ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m,y</a:t>
                </a:r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  <a:blipFill>
                <a:blip r:embed="rId2"/>
                <a:stretch>
                  <a:fillRect t="-1252" r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7591EE5-97A5-163D-1824-636ECB44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54" y="2603792"/>
            <a:ext cx="5177790" cy="28995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/>
              <a:pPr>
                <a:spcAft>
                  <a:spcPts val="600"/>
                </a:spcAft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17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vi-VN" sz="2400" b="1"/>
              <a:t>Thuật toán</a:t>
            </a:r>
            <a:r>
              <a:rPr lang="en-US" sz="2400" b="1"/>
              <a:t>: Ký và kiểm thử RSA</a:t>
            </a:r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</p:spPr>
            <p:txBody>
              <a:bodyPr anchor="t">
                <a:normAutofit/>
              </a:bodyPr>
              <a:lstStyle/>
              <a:p>
                <a:pPr marL="344487" lvl="1" indent="0">
                  <a:buNone/>
                  <a:defRPr/>
                </a:pPr>
                <a:endParaRPr lang="en-US" sz="1500"/>
              </a:p>
              <a:p>
                <a:pPr>
                  <a:buFont typeface="Wingdings" panose="05000000000000000000" pitchFamily="2" charset="2"/>
                  <a:buChar char="v"/>
                  <a:defRPr/>
                </a:pPr>
                <a:r>
                  <a:rPr lang="en-US" sz="1500"/>
                  <a:t>Kiểm thử: do người B thực hiện</a:t>
                </a:r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/>
                  <a:t>Lấy khóa kiểm thử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500"/>
                  <a:t>). Khóa này được công khai</a:t>
                </a:r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/>
                  <a:t>Nếu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500"/>
                  <a:t> mod n </a:t>
                </a:r>
                <a:r>
                  <a:rPr lang="en-US" sz="1500">
                    <a:sym typeface="Wingdings" panose="05000000000000000000" pitchFamily="2" charset="2"/>
                  </a:rPr>
                  <a:t> TRUE và ngược lại  FALSE</a:t>
                </a:r>
                <a:endParaRPr lang="en-US" sz="15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  <a:blipFill>
                <a:blip r:embed="rId2"/>
                <a:stretch>
                  <a:fillRect r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B441A816-F07D-F54C-27AB-DF5B8CA02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635" y="1905000"/>
            <a:ext cx="5704187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71766" y="6356350"/>
            <a:ext cx="1591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8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8439-0A43-E867-37D0-D24CB8D6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91" y="607162"/>
            <a:ext cx="2537115" cy="4733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Ví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6D045-42A5-B1E8-35A6-0193E02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12" y="1687717"/>
            <a:ext cx="7404176" cy="4391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200D-E669-C10E-AAA5-20D3783B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4739" y="6356350"/>
            <a:ext cx="134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653252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9">
      <a:dk1>
        <a:srgbClr val="000000"/>
      </a:dk1>
      <a:lt1>
        <a:srgbClr val="FFFFFF"/>
      </a:lt1>
      <a:dk2>
        <a:srgbClr val="7C1302"/>
      </a:dk2>
      <a:lt2>
        <a:srgbClr val="CC9900"/>
      </a:lt2>
      <a:accent1>
        <a:srgbClr val="CC9900"/>
      </a:accent1>
      <a:accent2>
        <a:srgbClr val="CC3300"/>
      </a:accent2>
      <a:accent3>
        <a:srgbClr val="FFFFFF"/>
      </a:accent3>
      <a:accent4>
        <a:srgbClr val="000000"/>
      </a:accent4>
      <a:accent5>
        <a:srgbClr val="E2CAAA"/>
      </a:accent5>
      <a:accent6>
        <a:srgbClr val="B92D00"/>
      </a:accent6>
      <a:hlink>
        <a:srgbClr val="808080"/>
      </a:hlink>
      <a:folHlink>
        <a:srgbClr val="CCCC66"/>
      </a:folHlink>
    </a:clrScheme>
    <a:fontScheme name="1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54500</TotalTime>
  <Words>753</Words>
  <Application>Microsoft Office PowerPoint</Application>
  <PresentationFormat>On-screen Show (4:3)</PresentationFormat>
  <Paragraphs>90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Wingdings</vt:lpstr>
      <vt:lpstr>Cambria Math</vt:lpstr>
      <vt:lpstr>Times New Roman</vt:lpstr>
      <vt:lpstr>Arial</vt:lpstr>
      <vt:lpstr>Calibri</vt:lpstr>
      <vt:lpstr>1_Network</vt:lpstr>
      <vt:lpstr> AN TOÀN VÀ BẢO MẬT DỮ LIỆU TRONG HỆ THỐNG THÔNG TIN</vt:lpstr>
      <vt:lpstr>PowerPoint Presentation</vt:lpstr>
      <vt:lpstr>THUẬT TOÁN MÃ HÓA RSA</vt:lpstr>
      <vt:lpstr>THUẬT TOÁN MÃ HÓA RSA</vt:lpstr>
      <vt:lpstr>Thuật toán sinh khóa cho chữ ký RSA</vt:lpstr>
      <vt:lpstr>Sơ đồ biểu diễn thuật toán mã hóa RSA</vt:lpstr>
      <vt:lpstr>Thuật toán: Ký và kiểm thử RSA</vt:lpstr>
      <vt:lpstr>Thuật toán: Ký và kiểm thử RSA</vt:lpstr>
      <vt:lpstr>Ví dụ </vt:lpstr>
      <vt:lpstr>Mô phỏng quá trình mã hóa tin nhắn bằng RSA</vt:lpstr>
      <vt:lpstr>Hình ảnh mô phỏng</vt:lpstr>
      <vt:lpstr>Xin cảm 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khachuy</dc:creator>
  <cp:lastModifiedBy>hung thai</cp:lastModifiedBy>
  <cp:revision>1396</cp:revision>
  <dcterms:created xsi:type="dcterms:W3CDTF">1601-01-01T00:00:00Z</dcterms:created>
  <dcterms:modified xsi:type="dcterms:W3CDTF">2023-11-17T14:03:21Z</dcterms:modified>
</cp:coreProperties>
</file>